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ijcrt.org/papers/IJCRT2208238.pdf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ellerchamp.com/blog/challenges-to-starting-an-ebay-store-how-to-overcome-them/" TargetMode="External" Type="http://schemas.openxmlformats.org/officeDocument/2006/relationships/hyperlink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789" y="0"/>
            <a:ext cx="5653619" cy="10347517"/>
            <a:chOff x="0" y="0"/>
            <a:chExt cx="1489019" cy="2725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9019" cy="2725272"/>
            </a:xfrm>
            <a:custGeom>
              <a:avLst/>
              <a:gdLst/>
              <a:ahLst/>
              <a:cxnLst/>
              <a:rect r="r" b="b" t="t" l="l"/>
              <a:pathLst>
                <a:path h="2725272" w="1489019">
                  <a:moveTo>
                    <a:pt x="0" y="0"/>
                  </a:moveTo>
                  <a:lnTo>
                    <a:pt x="1489019" y="0"/>
                  </a:lnTo>
                  <a:lnTo>
                    <a:pt x="1489019" y="2725272"/>
                  </a:lnTo>
                  <a:lnTo>
                    <a:pt x="0" y="272527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89019" cy="275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8551" y="1416476"/>
            <a:ext cx="10637984" cy="3757283"/>
            <a:chOff x="0" y="0"/>
            <a:chExt cx="14183979" cy="5009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412810"/>
              <a:ext cx="14183979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 spc="-149">
                  <a:solidFill>
                    <a:srgbClr val="D04C00"/>
                  </a:solidFill>
                  <a:latin typeface="Open Sauce Semi-Bold"/>
                </a:rPr>
                <a:t>    </a:t>
              </a:r>
              <a:r>
                <a:rPr lang="en-US" sz="2999" spc="-149">
                  <a:solidFill>
                    <a:srgbClr val="282A29"/>
                  </a:solidFill>
                  <a:latin typeface="Open Sauce Semi-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0525"/>
              <a:ext cx="14183979" cy="377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498"/>
                </a:lnSpc>
                <a:spcBef>
                  <a:spcPct val="0"/>
                </a:spcBef>
              </a:pPr>
              <a:r>
                <a:rPr lang="en-US" sz="20498" spc="-1537">
                  <a:solidFill>
                    <a:srgbClr val="FAEFE0"/>
                  </a:solidFill>
                  <a:latin typeface="Open Sauce Bold"/>
                </a:rPr>
                <a:t>Thriftn’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17036" y="8610860"/>
            <a:ext cx="2526240" cy="1294880"/>
            <a:chOff x="0" y="0"/>
            <a:chExt cx="3368320" cy="17265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36832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785" spc="-139" u="none">
                  <a:solidFill>
                    <a:srgbClr val="282A29"/>
                  </a:solidFill>
                  <a:latin typeface="Open Sauce Semi-Bold Italics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4632"/>
              <a:ext cx="3368320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Aiman Zahoor </a:t>
              </a:r>
            </a:p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Zainab Usama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398551" y="5679842"/>
            <a:ext cx="6359946" cy="4667675"/>
          </a:xfrm>
          <a:custGeom>
            <a:avLst/>
            <a:gdLst/>
            <a:ahLst/>
            <a:cxnLst/>
            <a:rect r="r" b="b" t="t" l="l"/>
            <a:pathLst>
              <a:path h="4667675" w="6359946">
                <a:moveTo>
                  <a:pt x="6359947" y="0"/>
                </a:moveTo>
                <a:lnTo>
                  <a:pt x="0" y="0"/>
                </a:lnTo>
                <a:lnTo>
                  <a:pt x="0" y="4667675"/>
                </a:lnTo>
                <a:lnTo>
                  <a:pt x="6359947" y="4667675"/>
                </a:lnTo>
                <a:lnTo>
                  <a:pt x="63599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54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3382" y="1337546"/>
            <a:ext cx="6490760" cy="7633134"/>
          </a:xfrm>
          <a:custGeom>
            <a:avLst/>
            <a:gdLst/>
            <a:ahLst/>
            <a:cxnLst/>
            <a:rect r="r" b="b" t="t" l="l"/>
            <a:pathLst>
              <a:path h="7633134" w="6490760">
                <a:moveTo>
                  <a:pt x="0" y="0"/>
                </a:moveTo>
                <a:lnTo>
                  <a:pt x="6490760" y="0"/>
                </a:lnTo>
                <a:lnTo>
                  <a:pt x="6490760" y="7633134"/>
                </a:lnTo>
                <a:lnTo>
                  <a:pt x="0" y="763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3608" y="1337546"/>
            <a:ext cx="6472711" cy="7611908"/>
          </a:xfrm>
          <a:custGeom>
            <a:avLst/>
            <a:gdLst/>
            <a:ahLst/>
            <a:cxnLst/>
            <a:rect r="r" b="b" t="t" l="l"/>
            <a:pathLst>
              <a:path h="7611908" w="6472711">
                <a:moveTo>
                  <a:pt x="0" y="0"/>
                </a:moveTo>
                <a:lnTo>
                  <a:pt x="6472710" y="0"/>
                </a:lnTo>
                <a:lnTo>
                  <a:pt x="6472710" y="7611908"/>
                </a:lnTo>
                <a:lnTo>
                  <a:pt x="0" y="761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4957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586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8669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6557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3059" y="1028700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532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9077" y="1581150"/>
            <a:ext cx="8007870" cy="130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Quality control: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offering video uploads by sellers to make sure buyers are able to asses’ items properly.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Enhanced user experience: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dedicated section for newly added items, supporting emerging sellers.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assigning ‘Trusted-Seller’ badges based on reviews and ratings by the buyers.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532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0156" y="371412"/>
            <a:ext cx="8007870" cy="1559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Flexibility: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 Bold"/>
              </a:rPr>
              <a:t>r</a:t>
            </a:r>
            <a:r>
              <a:rPr lang="en-US" sz="3651" spc="-273">
                <a:solidFill>
                  <a:srgbClr val="282A29"/>
                </a:solidFill>
                <a:latin typeface="Open Sauce"/>
              </a:rPr>
              <a:t>ecommendation system 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Price negotiation.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Accessibility &amp; Support: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24/7 chatbot for continuous assistance. 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Adjustable text-sizes and text-to-speech capabilities.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532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6919" y="1975343"/>
            <a:ext cx="8007870" cy="130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Safer environment: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utilizing SocialSense AI to filter out comments or reviews that are abusive and harmful.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providing authentication , only buyer can review or rate the item.</a:t>
            </a:r>
          </a:p>
          <a:p>
            <a:pPr>
              <a:lnSpc>
                <a:spcPts val="438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4265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5400" y="6927366"/>
            <a:ext cx="4152870" cy="2386013"/>
          </a:xfrm>
          <a:custGeom>
            <a:avLst/>
            <a:gdLst/>
            <a:ahLst/>
            <a:cxnLst/>
            <a:rect r="r" b="b" t="t" l="l"/>
            <a:pathLst>
              <a:path h="2386013" w="4152870">
                <a:moveTo>
                  <a:pt x="0" y="0"/>
                </a:moveTo>
                <a:lnTo>
                  <a:pt x="4152870" y="0"/>
                </a:lnTo>
                <a:lnTo>
                  <a:pt x="4152870" y="2386013"/>
                </a:lnTo>
                <a:lnTo>
                  <a:pt x="0" y="238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9673"/>
            <a:ext cx="6992076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Business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1061760"/>
            <a:ext cx="5897381" cy="1457601"/>
            <a:chOff x="0" y="0"/>
            <a:chExt cx="7863175" cy="19434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Buying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67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Delivery fee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33982" y="1068425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Selling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5% platform fee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0776" y="4113769"/>
            <a:ext cx="6657630" cy="1450937"/>
            <a:chOff x="0" y="0"/>
            <a:chExt cx="8876840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Delivery 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33982" y="4113769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Payment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COD &amp;  online payment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20776" y="7159114"/>
            <a:ext cx="6657630" cy="1450937"/>
            <a:chOff x="0" y="0"/>
            <a:chExt cx="8876840" cy="193458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Donating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00286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1367" y="1807101"/>
            <a:ext cx="6930177" cy="7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4"/>
              </a:lnSpc>
              <a:spcBef>
                <a:spcPct val="0"/>
              </a:spcBef>
            </a:pPr>
            <a:r>
              <a:rPr lang="en-US" sz="4628" spc="-347">
                <a:solidFill>
                  <a:srgbClr val="282A29"/>
                </a:solidFill>
                <a:latin typeface="Open Sauce Semi-Bold"/>
              </a:rPr>
              <a:t>Cost for development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7036" y="4091981"/>
            <a:ext cx="6309420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Inventory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Delivery collaboration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Marketing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Unforseen expenses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3541" y="0"/>
            <a:ext cx="6986015" cy="10287000"/>
            <a:chOff x="0" y="0"/>
            <a:chExt cx="18399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99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9938">
                  <a:moveTo>
                    <a:pt x="0" y="0"/>
                  </a:moveTo>
                  <a:lnTo>
                    <a:pt x="1839938" y="0"/>
                  </a:lnTo>
                  <a:lnTo>
                    <a:pt x="1839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3993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3541" y="6052659"/>
            <a:ext cx="4865338" cy="4445702"/>
          </a:xfrm>
          <a:custGeom>
            <a:avLst/>
            <a:gdLst/>
            <a:ahLst/>
            <a:cxnLst/>
            <a:rect r="r" b="b" t="t" l="l"/>
            <a:pathLst>
              <a:path h="4445702" w="4865338">
                <a:moveTo>
                  <a:pt x="0" y="0"/>
                </a:moveTo>
                <a:lnTo>
                  <a:pt x="4865338" y="0"/>
                </a:lnTo>
                <a:lnTo>
                  <a:pt x="4865338" y="4445702"/>
                </a:lnTo>
                <a:lnTo>
                  <a:pt x="0" y="444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66488" y="1104900"/>
            <a:ext cx="7675812" cy="12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</a:pPr>
            <a:r>
              <a:rPr lang="en-US" sz="8400" spc="-630">
                <a:solidFill>
                  <a:srgbClr val="FAEFE0"/>
                </a:solidFill>
                <a:latin typeface="Open Sauce"/>
              </a:rPr>
              <a:t>Technologies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8465" y="2370948"/>
            <a:ext cx="5897381" cy="1957135"/>
            <a:chOff x="0" y="0"/>
            <a:chExt cx="7863175" cy="2609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back-end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1341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SpringBoot/Java/</a:t>
              </a:r>
            </a:p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Python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68279" y="2370948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front-end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Reactjs./Html CSS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8279" y="6438161"/>
            <a:ext cx="5504339" cy="1450937"/>
            <a:chOff x="0" y="0"/>
            <a:chExt cx="7339119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339119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Development Process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733911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GitHub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8465" y="6438161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Database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Mysql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74" y="9"/>
            <a:ext cx="8632715" cy="10287000"/>
            <a:chOff x="0" y="0"/>
            <a:chExt cx="2273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3637">
                  <a:moveTo>
                    <a:pt x="0" y="0"/>
                  </a:moveTo>
                  <a:lnTo>
                    <a:pt x="2273637" y="0"/>
                  </a:lnTo>
                  <a:lnTo>
                    <a:pt x="2273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73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822074" y="6172209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4509370" y="0"/>
                </a:moveTo>
                <a:lnTo>
                  <a:pt x="0" y="0"/>
                </a:lnTo>
                <a:lnTo>
                  <a:pt x="0" y="4114800"/>
                </a:lnTo>
                <a:lnTo>
                  <a:pt x="4509370" y="4114800"/>
                </a:lnTo>
                <a:lnTo>
                  <a:pt x="45093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6081" y="1797444"/>
            <a:ext cx="8328708" cy="158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09"/>
              </a:lnSpc>
            </a:pPr>
            <a:r>
              <a:rPr lang="en-US" sz="11099" spc="-832">
                <a:solidFill>
                  <a:srgbClr val="FAEFE0"/>
                </a:solidFill>
                <a:latin typeface="Open Sauce Bold"/>
              </a:rPr>
              <a:t>The Problem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1160" y="6029329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Deceptive pricing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931160" y="2069559"/>
            <a:ext cx="6702555" cy="1316652"/>
            <a:chOff x="0" y="0"/>
            <a:chExt cx="8936740" cy="17555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936740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21886" indent="-460943" lvl="1">
                <a:lnSpc>
                  <a:spcPts val="5123"/>
                </a:lnSpc>
                <a:buFont typeface="Arial"/>
                <a:buChar char="•"/>
              </a:pPr>
              <a:r>
                <a:rPr lang="en-US" sz="4269" spc="-320">
                  <a:solidFill>
                    <a:srgbClr val="282A29"/>
                  </a:solidFill>
                  <a:latin typeface="Open Sauce"/>
                </a:rPr>
                <a:t>Economic challenges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67572"/>
              <a:ext cx="8936740" cy="58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31160" y="7900996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Underutilizing items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31160" y="3829050"/>
            <a:ext cx="713766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Excessive waste generation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561" y="220575"/>
            <a:ext cx="17849799" cy="9876928"/>
            <a:chOff x="0" y="0"/>
            <a:chExt cx="4701182" cy="2601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1182" cy="2601331"/>
            </a:xfrm>
            <a:custGeom>
              <a:avLst/>
              <a:gdLst/>
              <a:ahLst/>
              <a:cxnLst/>
              <a:rect r="r" b="b" t="t" l="l"/>
              <a:pathLst>
                <a:path h="2601331" w="4701182">
                  <a:moveTo>
                    <a:pt x="0" y="0"/>
                  </a:moveTo>
                  <a:lnTo>
                    <a:pt x="4701182" y="0"/>
                  </a:lnTo>
                  <a:lnTo>
                    <a:pt x="4701182" y="2601331"/>
                  </a:lnTo>
                  <a:lnTo>
                    <a:pt x="0" y="26013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01182" cy="264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1685" y="1264070"/>
            <a:ext cx="16904630" cy="8487927"/>
          </a:xfrm>
          <a:custGeom>
            <a:avLst/>
            <a:gdLst/>
            <a:ahLst/>
            <a:cxnLst/>
            <a:rect r="r" b="b" t="t" l="l"/>
            <a:pathLst>
              <a:path h="8487927" w="16904630">
                <a:moveTo>
                  <a:pt x="0" y="0"/>
                </a:moveTo>
                <a:lnTo>
                  <a:pt x="16904630" y="0"/>
                </a:lnTo>
                <a:lnTo>
                  <a:pt x="16904630" y="8487927"/>
                </a:lnTo>
                <a:lnTo>
                  <a:pt x="0" y="848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4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1581"/>
            <a:ext cx="4890931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</a:pPr>
            <a:r>
              <a:rPr lang="en-US" sz="6599" spc="-494">
                <a:solidFill>
                  <a:srgbClr val="FAEFE0"/>
                </a:solidFill>
                <a:latin typeface="Open Sauce Bold"/>
              </a:rPr>
              <a:t>Timeline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4265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87770" y="7575051"/>
            <a:ext cx="2547034" cy="2232128"/>
          </a:xfrm>
          <a:custGeom>
            <a:avLst/>
            <a:gdLst/>
            <a:ahLst/>
            <a:cxnLst/>
            <a:rect r="r" b="b" t="t" l="l"/>
            <a:pathLst>
              <a:path h="2232128" w="2547034">
                <a:moveTo>
                  <a:pt x="0" y="0"/>
                </a:moveTo>
                <a:lnTo>
                  <a:pt x="2547034" y="0"/>
                </a:lnTo>
                <a:lnTo>
                  <a:pt x="2547034" y="2232128"/>
                </a:lnTo>
                <a:lnTo>
                  <a:pt x="0" y="22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Deliverables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3339142"/>
            <a:ext cx="5897381" cy="4706475"/>
            <a:chOff x="0" y="0"/>
            <a:chExt cx="7863175" cy="62753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45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0"/>
                </a:lnSpc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A responsive web app that allows users to sell, buy and donate pre-used items with ease.</a:t>
              </a:r>
            </a:p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933685"/>
              <a:ext cx="7863175" cy="1341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Provides flexibility , Safety , availability &amp; accessibility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4265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75486">
            <a:off x="1278791" y="7148944"/>
            <a:ext cx="3076813" cy="2865282"/>
          </a:xfrm>
          <a:custGeom>
            <a:avLst/>
            <a:gdLst/>
            <a:ahLst/>
            <a:cxnLst/>
            <a:rect r="r" b="b" t="t" l="l"/>
            <a:pathLst>
              <a:path h="2865282" w="3076813">
                <a:moveTo>
                  <a:pt x="0" y="0"/>
                </a:moveTo>
                <a:lnTo>
                  <a:pt x="3076813" y="0"/>
                </a:lnTo>
                <a:lnTo>
                  <a:pt x="3076813" y="2865282"/>
                </a:lnTo>
                <a:lnTo>
                  <a:pt x="0" y="2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8766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Expertise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65382" y="1479722"/>
            <a:ext cx="5897381" cy="11092668"/>
            <a:chOff x="0" y="0"/>
            <a:chExt cx="7863175" cy="147902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Muhammad Danyal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135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An expert who will be helping us out with technical issues and figuring things out. 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worked as a full stack senior engineer at </a:t>
              </a:r>
              <a:r>
                <a:rPr lang="en-US" sz="3677" spc="-183">
                  <a:solidFill>
                    <a:srgbClr val="282A29"/>
                  </a:solidFill>
                  <a:latin typeface="Open Sauce Italics"/>
                </a:rPr>
                <a:t>Zalando SE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worked as a core member of Java/Spring Backend at </a:t>
              </a:r>
              <a:r>
                <a:rPr lang="en-US" sz="3677" spc="-183">
                  <a:solidFill>
                    <a:srgbClr val="282A29"/>
                  </a:solidFill>
                  <a:latin typeface="Open Sauce Italics"/>
                </a:rPr>
                <a:t>VentureDrive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  <a:r>
                <a:rPr lang="en-US" sz="2877" spc="-143">
                  <a:solidFill>
                    <a:srgbClr val="282A29"/>
                  </a:solidFill>
                  <a:latin typeface="Open Sauce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84845" y="-4342000"/>
            <a:ext cx="2718310" cy="18288000"/>
            <a:chOff x="0" y="0"/>
            <a:chExt cx="71593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93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15934">
                  <a:moveTo>
                    <a:pt x="0" y="0"/>
                  </a:moveTo>
                  <a:lnTo>
                    <a:pt x="715934" y="0"/>
                  </a:lnTo>
                  <a:lnTo>
                    <a:pt x="71593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15934" cy="484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04629" y="4301299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Prototypes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84845" y="-4308543"/>
            <a:ext cx="2718310" cy="18288000"/>
            <a:chOff x="0" y="0"/>
            <a:chExt cx="71593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93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15934">
                  <a:moveTo>
                    <a:pt x="0" y="0"/>
                  </a:moveTo>
                  <a:lnTo>
                    <a:pt x="715934" y="0"/>
                  </a:lnTo>
                  <a:lnTo>
                    <a:pt x="71593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15934" cy="484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46498" y="4334756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0943" cy="275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82051" y="5880038"/>
            <a:ext cx="1233949" cy="4406962"/>
          </a:xfrm>
          <a:custGeom>
            <a:avLst/>
            <a:gdLst/>
            <a:ahLst/>
            <a:cxnLst/>
            <a:rect r="r" b="b" t="t" l="l"/>
            <a:pathLst>
              <a:path h="4406962" w="1233949">
                <a:moveTo>
                  <a:pt x="0" y="0"/>
                </a:moveTo>
                <a:lnTo>
                  <a:pt x="1233949" y="0"/>
                </a:lnTo>
                <a:lnTo>
                  <a:pt x="1233949" y="4406962"/>
                </a:lnTo>
                <a:lnTo>
                  <a:pt x="0" y="44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2509" y="6811457"/>
            <a:ext cx="3080371" cy="3620094"/>
          </a:xfrm>
          <a:custGeom>
            <a:avLst/>
            <a:gdLst/>
            <a:ahLst/>
            <a:cxnLst/>
            <a:rect r="r" b="b" t="t" l="l"/>
            <a:pathLst>
              <a:path h="3620094" w="3080371">
                <a:moveTo>
                  <a:pt x="0" y="0"/>
                </a:moveTo>
                <a:lnTo>
                  <a:pt x="3080371" y="0"/>
                </a:lnTo>
                <a:lnTo>
                  <a:pt x="3080371" y="3620094"/>
                </a:lnTo>
                <a:lnTo>
                  <a:pt x="0" y="362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10408" y="988803"/>
            <a:ext cx="7604203" cy="136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Definition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982" y="3458022"/>
            <a:ext cx="7293414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Thrift store is a place for buying &amp; selling old items. </a:t>
            </a:r>
          </a:p>
          <a:p>
            <a:pPr>
              <a:lnSpc>
                <a:spcPts val="4809"/>
              </a:lnSpc>
            </a:pPr>
          </a:p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Items are sold at lower price than their original retail value</a:t>
            </a:r>
          </a:p>
          <a:p>
            <a:pPr algn="l" marL="0" indent="0" lvl="0">
              <a:lnSpc>
                <a:spcPts val="480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537" y="414038"/>
            <a:ext cx="18569826" cy="3630781"/>
            <a:chOff x="0" y="0"/>
            <a:chExt cx="5039372" cy="985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372" cy="985300"/>
            </a:xfrm>
            <a:custGeom>
              <a:avLst/>
              <a:gdLst/>
              <a:ahLst/>
              <a:cxnLst/>
              <a:rect r="r" b="b" t="t" l="l"/>
              <a:pathLst>
                <a:path h="985300" w="5039372">
                  <a:moveTo>
                    <a:pt x="0" y="0"/>
                  </a:moveTo>
                  <a:lnTo>
                    <a:pt x="5039372" y="0"/>
                  </a:lnTo>
                  <a:lnTo>
                    <a:pt x="5039372" y="985300"/>
                  </a:lnTo>
                  <a:lnTo>
                    <a:pt x="0" y="985300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039372" cy="101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4389" y="700979"/>
            <a:ext cx="1459221" cy="3343840"/>
          </a:xfrm>
          <a:custGeom>
            <a:avLst/>
            <a:gdLst/>
            <a:ahLst/>
            <a:cxnLst/>
            <a:rect r="r" b="b" t="t" l="l"/>
            <a:pathLst>
              <a:path h="3343840" w="1459221">
                <a:moveTo>
                  <a:pt x="0" y="0"/>
                </a:moveTo>
                <a:lnTo>
                  <a:pt x="1459222" y="0"/>
                </a:lnTo>
                <a:lnTo>
                  <a:pt x="1459222" y="3343840"/>
                </a:lnTo>
                <a:lnTo>
                  <a:pt x="0" y="334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0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91813" y="1025894"/>
            <a:ext cx="9380440" cy="263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2"/>
              </a:lnSpc>
              <a:spcBef>
                <a:spcPct val="0"/>
              </a:spcBef>
            </a:pPr>
            <a:r>
              <a:rPr lang="en-US" sz="11102" spc="-832">
                <a:solidFill>
                  <a:srgbClr val="FAEFE0"/>
                </a:solidFill>
                <a:latin typeface="Open Sauce Semi-Bold"/>
              </a:rPr>
              <a:t>The current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19986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audience reach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09583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quality assurance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80908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Lack trusted sellers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238258"/>
            <a:ext cx="5614793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Scam risks</a:t>
            </a:r>
          </a:p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No direct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48661"/>
            <a:ext cx="1655457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Crowded platforms( stores on facebook,instagram)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30943" cy="275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10408" y="874381"/>
            <a:ext cx="7604203" cy="26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0"/>
              </a:lnSpc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Research</a:t>
            </a:r>
          </a:p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&amp;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536" y="1900237"/>
            <a:ext cx="8007870" cy="854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Minimalist trend</a:t>
            </a:r>
            <a:r>
              <a:rPr lang="en-US" sz="4351" spc="-326">
                <a:solidFill>
                  <a:srgbClr val="282A29"/>
                </a:solidFill>
                <a:latin typeface="Open Sauce"/>
              </a:rPr>
              <a:t> 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Cultural tradition of sharing &amp; giving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Post-COVID sales boost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Cost-saving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Environmental concerns  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 </a:t>
            </a: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10284" y="6779630"/>
            <a:ext cx="4249016" cy="3507370"/>
          </a:xfrm>
          <a:custGeom>
            <a:avLst/>
            <a:gdLst/>
            <a:ahLst/>
            <a:cxnLst/>
            <a:rect r="r" b="b" t="t" l="l"/>
            <a:pathLst>
              <a:path h="3507370" w="4249016">
                <a:moveTo>
                  <a:pt x="0" y="0"/>
                </a:moveTo>
                <a:lnTo>
                  <a:pt x="4249016" y="0"/>
                </a:lnTo>
                <a:lnTo>
                  <a:pt x="4249016" y="3507370"/>
                </a:lnTo>
                <a:lnTo>
                  <a:pt x="0" y="3507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92731" y="10058400"/>
            <a:ext cx="351755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  <a:spcBef>
                <a:spcPct val="0"/>
              </a:spcBef>
            </a:pPr>
            <a:r>
              <a:rPr lang="en-US" sz="1551" spc="-116">
                <a:solidFill>
                  <a:srgbClr val="000000"/>
                </a:solidFill>
                <a:latin typeface="Open Sauce"/>
              </a:rPr>
              <a:t>]https://ijcrt.org/papers/IJCRT2208238.pdf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07835" y="1512707"/>
            <a:ext cx="13809828" cy="8284727"/>
          </a:xfrm>
          <a:custGeom>
            <a:avLst/>
            <a:gdLst/>
            <a:ahLst/>
            <a:cxnLst/>
            <a:rect r="r" b="b" t="t" l="l"/>
            <a:pathLst>
              <a:path h="8284727" w="13809828">
                <a:moveTo>
                  <a:pt x="0" y="0"/>
                </a:moveTo>
                <a:lnTo>
                  <a:pt x="13809828" y="0"/>
                </a:lnTo>
                <a:lnTo>
                  <a:pt x="13809828" y="8284727"/>
                </a:lnTo>
                <a:lnTo>
                  <a:pt x="0" y="828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5" t="-2862" r="-3188" b="-57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8910" y="1036457"/>
            <a:ext cx="146276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3151" spc="-236">
                <a:solidFill>
                  <a:srgbClr val="282A29"/>
                </a:solidFill>
                <a:latin typeface="Open Sauce"/>
              </a:rPr>
              <a:t>According to a study below are some factors that encourage the use of thrift stores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13157" y="10010775"/>
            <a:ext cx="418296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1" spc="-138" u="sng">
                <a:solidFill>
                  <a:srgbClr val="282A29"/>
                </a:solidFill>
                <a:latin typeface="Open Sauce"/>
                <a:hlinkClick r:id="rId3" tooltip="https://ijcrt.org/papers/IJCRT2208238.pdf"/>
              </a:rPr>
              <a:t>https://ijcrt.org/papers/IJCRT2208238.pdf</a:t>
            </a:r>
            <a:r>
              <a:rPr lang="en-US" sz="1851" spc="-138">
                <a:solidFill>
                  <a:srgbClr val="282A29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20" y="444655"/>
            <a:ext cx="17259300" cy="9286429"/>
            <a:chOff x="0" y="0"/>
            <a:chExt cx="4545659" cy="2445808"/>
          </a:xfrm>
        </p:grpSpPr>
        <p:sp>
          <p:nvSpPr>
            <p:cNvPr name="Freeform 3" id="3">
              <a:hlinkClick r:id="rId2" tooltip="https://sellerchamp.com/blog/challenges-to-starting-an-ebay-store-how-to-overcome-them/"/>
            </p:cNvPr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9106465" y="2961854"/>
            <a:ext cx="4480" cy="509658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26047" y="3549590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2"/>
                </a:lnTo>
                <a:lnTo>
                  <a:pt x="0" y="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7594" y="1598044"/>
            <a:ext cx="4434905" cy="27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6"/>
              </a:lnSpc>
            </a:pPr>
            <a:r>
              <a:rPr lang="en-US" sz="4639" spc="-347">
                <a:solidFill>
                  <a:srgbClr val="282A29"/>
                </a:solidFill>
                <a:latin typeface="Open Sauce Bold"/>
              </a:rPr>
              <a:t>eBay </a:t>
            </a: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 algn="l">
              <a:lnSpc>
                <a:spcPts val="323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22231" y="3549590"/>
            <a:ext cx="4620268" cy="754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Big online market and trust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Auction styles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70342" y="3421003"/>
            <a:ext cx="7786721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limitations on number of listings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Greater priority to top-rated items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 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426047" y="5460957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1"/>
                </a:lnTo>
                <a:lnTo>
                  <a:pt x="0" y="421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542" y="3681077"/>
            <a:ext cx="557938" cy="580430"/>
          </a:xfrm>
          <a:custGeom>
            <a:avLst/>
            <a:gdLst/>
            <a:ahLst/>
            <a:cxnLst/>
            <a:rect r="r" b="b" t="t" l="l"/>
            <a:pathLst>
              <a:path h="580430" w="557938">
                <a:moveTo>
                  <a:pt x="0" y="0"/>
                </a:moveTo>
                <a:lnTo>
                  <a:pt x="557939" y="0"/>
                </a:lnTo>
                <a:lnTo>
                  <a:pt x="557939" y="580430"/>
                </a:lnTo>
                <a:lnTo>
                  <a:pt x="0" y="58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8542" y="5381593"/>
            <a:ext cx="557938" cy="580430"/>
          </a:xfrm>
          <a:custGeom>
            <a:avLst/>
            <a:gdLst/>
            <a:ahLst/>
            <a:cxnLst/>
            <a:rect r="r" b="b" t="t" l="l"/>
            <a:pathLst>
              <a:path h="580430" w="557938">
                <a:moveTo>
                  <a:pt x="0" y="0"/>
                </a:moveTo>
                <a:lnTo>
                  <a:pt x="557939" y="0"/>
                </a:lnTo>
                <a:lnTo>
                  <a:pt x="557939" y="580430"/>
                </a:lnTo>
                <a:lnTo>
                  <a:pt x="0" y="58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532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0983" y="3096002"/>
            <a:ext cx="800787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Goal 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creating a web application that allows people to buy and sell affordable second-hand items or donate items.</a:t>
            </a: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532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9904" y="2272090"/>
            <a:ext cx="800787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helping those struggling with inflation and contribute to reducing waste</a:t>
            </a: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evolution of sharing tradition and </a:t>
            </a: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promoting social good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DAFxExBe28k</dc:identifier>
  <dcterms:modified xsi:type="dcterms:W3CDTF">2011-08-01T06:04:30Z</dcterms:modified>
  <cp:revision>1</cp:revision>
  <dc:title>Project Brief Business Presentation in Black Cream Beige Warm &amp; Modern Style</dc:title>
</cp:coreProperties>
</file>